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63" r:id="rId2"/>
    <p:sldId id="368" r:id="rId3"/>
    <p:sldId id="357" r:id="rId4"/>
    <p:sldId id="373" r:id="rId5"/>
    <p:sldId id="375" r:id="rId6"/>
    <p:sldId id="360" r:id="rId7"/>
    <p:sldId id="359" r:id="rId8"/>
    <p:sldId id="376" r:id="rId9"/>
    <p:sldId id="377" r:id="rId10"/>
    <p:sldId id="339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3CF7800-FF1D-E4FE-289A-D91A943B9D69}" name="Hayotjon Azimov" initials="HA" userId="S::ahayotjon@al-muamalat.uz::5d94d5e6-3185-4e29-af1a-bd2aea9d3956" providerId="AD"/>
  <p188:author id="{11C74244-5810-2642-975D-922580BC1C8D}" name="Bakhtiyorjon Fayzullaev" initials="BF" userId="S::bfayzullaev@al-muamalat.uz::bed3c20d-0cc3-4f54-998d-a277ac57b26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3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8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0" d="100"/>
          <a:sy n="70" d="100"/>
        </p:scale>
        <p:origin x="2971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3CC784-FB78-4788-86FC-5F5EA9C87229}" type="doc">
      <dgm:prSet loTypeId="urn:microsoft.com/office/officeart/2005/8/layout/pyramid2" loCatId="list" qsTypeId="urn:microsoft.com/office/officeart/2005/8/quickstyle/3d5" qsCatId="3D" csTypeId="urn:microsoft.com/office/officeart/2005/8/colors/colorful1" csCatId="colorful" phldr="1"/>
      <dgm:spPr/>
    </dgm:pt>
    <dgm:pt modelId="{BFFC16A4-AFD4-40D5-9A3D-C0D73A6A2A75}">
      <dgm:prSet phldrT="[Text]"/>
      <dgm:spPr>
        <a:ln>
          <a:solidFill>
            <a:schemeClr val="accent1"/>
          </a:solidFill>
        </a:ln>
      </dgm:spPr>
      <dgm:t>
        <a:bodyPr/>
        <a:lstStyle/>
        <a:p>
          <a:r>
            <a:rPr lang="en-US" dirty="0"/>
            <a:t>1. Dedicated Islamic Finance Department</a:t>
          </a:r>
        </a:p>
      </dgm:t>
    </dgm:pt>
    <dgm:pt modelId="{72B7DD26-25D4-4DB0-B42D-CAFA3B931719}" type="parTrans" cxnId="{D273446B-0F5D-42D6-8F00-6367E023A93D}">
      <dgm:prSet/>
      <dgm:spPr/>
      <dgm:t>
        <a:bodyPr/>
        <a:lstStyle/>
        <a:p>
          <a:endParaRPr lang="en-US"/>
        </a:p>
      </dgm:t>
    </dgm:pt>
    <dgm:pt modelId="{01559A85-E144-48CC-BFB1-F637E54A2C12}" type="sibTrans" cxnId="{D273446B-0F5D-42D6-8F00-6367E023A93D}">
      <dgm:prSet/>
      <dgm:spPr/>
      <dgm:t>
        <a:bodyPr/>
        <a:lstStyle/>
        <a:p>
          <a:endParaRPr lang="en-US"/>
        </a:p>
      </dgm:t>
    </dgm:pt>
    <dgm:pt modelId="{8DB7118C-8515-441B-B7CD-3C1E6CBB4356}">
      <dgm:prSet phldrT="[Text]"/>
      <dgm:spPr/>
      <dgm:t>
        <a:bodyPr/>
        <a:lstStyle/>
        <a:p>
          <a:r>
            <a:rPr lang="en-US" dirty="0"/>
            <a:t>2. Islamic Compliance &amp; Internal Islamic Audit</a:t>
          </a:r>
        </a:p>
      </dgm:t>
    </dgm:pt>
    <dgm:pt modelId="{37E3B012-0A82-4366-81A4-0C17FF3B8A53}" type="parTrans" cxnId="{6BBDF111-D7DC-4075-B736-8035C5DD9E0E}">
      <dgm:prSet/>
      <dgm:spPr/>
      <dgm:t>
        <a:bodyPr/>
        <a:lstStyle/>
        <a:p>
          <a:endParaRPr lang="en-US"/>
        </a:p>
      </dgm:t>
    </dgm:pt>
    <dgm:pt modelId="{E64FD8AE-AF47-45F9-A72F-9BA86009DBBA}" type="sibTrans" cxnId="{6BBDF111-D7DC-4075-B736-8035C5DD9E0E}">
      <dgm:prSet/>
      <dgm:spPr/>
      <dgm:t>
        <a:bodyPr/>
        <a:lstStyle/>
        <a:p>
          <a:endParaRPr lang="en-US"/>
        </a:p>
      </dgm:t>
    </dgm:pt>
    <dgm:pt modelId="{A30EAD18-5730-495C-A55C-4BBFEE479075}">
      <dgm:prSet phldrT="[Text]"/>
      <dgm:spPr>
        <a:ln>
          <a:solidFill>
            <a:srgbClr val="FF0000"/>
          </a:solidFill>
        </a:ln>
      </dgm:spPr>
      <dgm:t>
        <a:bodyPr/>
        <a:lstStyle/>
        <a:p>
          <a:r>
            <a:rPr lang="en-US" dirty="0"/>
            <a:t>3. External Shariah Audit</a:t>
          </a:r>
        </a:p>
      </dgm:t>
    </dgm:pt>
    <dgm:pt modelId="{7F2E7244-86B4-4E14-A7CD-478B738F887F}" type="parTrans" cxnId="{402785EE-DCB4-48F8-A808-DACE9FE28416}">
      <dgm:prSet/>
      <dgm:spPr/>
      <dgm:t>
        <a:bodyPr/>
        <a:lstStyle/>
        <a:p>
          <a:endParaRPr lang="en-US"/>
        </a:p>
      </dgm:t>
    </dgm:pt>
    <dgm:pt modelId="{CC89B9F9-FD9D-4379-AF38-9EE7799939DA}" type="sibTrans" cxnId="{402785EE-DCB4-48F8-A808-DACE9FE28416}">
      <dgm:prSet/>
      <dgm:spPr/>
      <dgm:t>
        <a:bodyPr/>
        <a:lstStyle/>
        <a:p>
          <a:endParaRPr lang="en-US"/>
        </a:p>
      </dgm:t>
    </dgm:pt>
    <dgm:pt modelId="{876DCB92-60D2-4ED1-99CD-6607F5633BE8}" type="pres">
      <dgm:prSet presAssocID="{C33CC784-FB78-4788-86FC-5F5EA9C87229}" presName="compositeShape" presStyleCnt="0">
        <dgm:presLayoutVars>
          <dgm:dir/>
          <dgm:resizeHandles/>
        </dgm:presLayoutVars>
      </dgm:prSet>
      <dgm:spPr/>
    </dgm:pt>
    <dgm:pt modelId="{3668F4BC-4F8A-456C-94CA-82E34AB16C97}" type="pres">
      <dgm:prSet presAssocID="{C33CC784-FB78-4788-86FC-5F5EA9C87229}" presName="pyramid" presStyleLbl="node1" presStyleIdx="0" presStyleCnt="1"/>
      <dgm:spPr>
        <a:solidFill>
          <a:schemeClr val="accent2">
            <a:hueOff val="0"/>
            <a:satOff val="0"/>
            <a:lumOff val="0"/>
            <a:alpha val="42000"/>
          </a:schemeClr>
        </a:solidFill>
      </dgm:spPr>
    </dgm:pt>
    <dgm:pt modelId="{2D9FEF29-81FC-4B43-8881-7504E398DD02}" type="pres">
      <dgm:prSet presAssocID="{C33CC784-FB78-4788-86FC-5F5EA9C87229}" presName="theList" presStyleCnt="0"/>
      <dgm:spPr/>
    </dgm:pt>
    <dgm:pt modelId="{2A38F11A-8940-4F91-B6DB-B844B1F80022}" type="pres">
      <dgm:prSet presAssocID="{BFFC16A4-AFD4-40D5-9A3D-C0D73A6A2A75}" presName="aNode" presStyleLbl="fgAcc1" presStyleIdx="0" presStyleCnt="3">
        <dgm:presLayoutVars>
          <dgm:bulletEnabled val="1"/>
        </dgm:presLayoutVars>
      </dgm:prSet>
      <dgm:spPr/>
    </dgm:pt>
    <dgm:pt modelId="{814A52CB-F786-4446-8D4A-705D417E1516}" type="pres">
      <dgm:prSet presAssocID="{BFFC16A4-AFD4-40D5-9A3D-C0D73A6A2A75}" presName="aSpace" presStyleCnt="0"/>
      <dgm:spPr/>
    </dgm:pt>
    <dgm:pt modelId="{485D5B4F-8CD7-4F83-88A5-88474F16EEA3}" type="pres">
      <dgm:prSet presAssocID="{8DB7118C-8515-441B-B7CD-3C1E6CBB4356}" presName="aNode" presStyleLbl="fgAcc1" presStyleIdx="1" presStyleCnt="3">
        <dgm:presLayoutVars>
          <dgm:bulletEnabled val="1"/>
        </dgm:presLayoutVars>
      </dgm:prSet>
      <dgm:spPr/>
    </dgm:pt>
    <dgm:pt modelId="{82DC3FB2-B110-4AB7-9EC7-D8E4E63E14A8}" type="pres">
      <dgm:prSet presAssocID="{8DB7118C-8515-441B-B7CD-3C1E6CBB4356}" presName="aSpace" presStyleCnt="0"/>
      <dgm:spPr/>
    </dgm:pt>
    <dgm:pt modelId="{BDBB22D1-85D4-47CD-A3D7-DBF9CB19B13B}" type="pres">
      <dgm:prSet presAssocID="{A30EAD18-5730-495C-A55C-4BBFEE479075}" presName="aNode" presStyleLbl="fgAcc1" presStyleIdx="2" presStyleCnt="3">
        <dgm:presLayoutVars>
          <dgm:bulletEnabled val="1"/>
        </dgm:presLayoutVars>
      </dgm:prSet>
      <dgm:spPr/>
    </dgm:pt>
    <dgm:pt modelId="{2CDCA40B-C769-4D0C-BC0E-CE3B8929A433}" type="pres">
      <dgm:prSet presAssocID="{A30EAD18-5730-495C-A55C-4BBFEE479075}" presName="aSpace" presStyleCnt="0"/>
      <dgm:spPr/>
    </dgm:pt>
  </dgm:ptLst>
  <dgm:cxnLst>
    <dgm:cxn modelId="{FB62C207-F1EA-4A95-8D2A-0C01C9341D6D}" type="presOf" srcId="{C33CC784-FB78-4788-86FC-5F5EA9C87229}" destId="{876DCB92-60D2-4ED1-99CD-6607F5633BE8}" srcOrd="0" destOrd="0" presId="urn:microsoft.com/office/officeart/2005/8/layout/pyramid2"/>
    <dgm:cxn modelId="{6BBDF111-D7DC-4075-B736-8035C5DD9E0E}" srcId="{C33CC784-FB78-4788-86FC-5F5EA9C87229}" destId="{8DB7118C-8515-441B-B7CD-3C1E6CBB4356}" srcOrd="1" destOrd="0" parTransId="{37E3B012-0A82-4366-81A4-0C17FF3B8A53}" sibTransId="{E64FD8AE-AF47-45F9-A72F-9BA86009DBBA}"/>
    <dgm:cxn modelId="{D273446B-0F5D-42D6-8F00-6367E023A93D}" srcId="{C33CC784-FB78-4788-86FC-5F5EA9C87229}" destId="{BFFC16A4-AFD4-40D5-9A3D-C0D73A6A2A75}" srcOrd="0" destOrd="0" parTransId="{72B7DD26-25D4-4DB0-B42D-CAFA3B931719}" sibTransId="{01559A85-E144-48CC-BFB1-F637E54A2C12}"/>
    <dgm:cxn modelId="{3C9403A6-D39F-4C73-9D87-4598005A92C4}" type="presOf" srcId="{8DB7118C-8515-441B-B7CD-3C1E6CBB4356}" destId="{485D5B4F-8CD7-4F83-88A5-88474F16EEA3}" srcOrd="0" destOrd="0" presId="urn:microsoft.com/office/officeart/2005/8/layout/pyramid2"/>
    <dgm:cxn modelId="{4EC3A7D0-5998-4242-9DE7-E415754FE621}" type="presOf" srcId="{BFFC16A4-AFD4-40D5-9A3D-C0D73A6A2A75}" destId="{2A38F11A-8940-4F91-B6DB-B844B1F80022}" srcOrd="0" destOrd="0" presId="urn:microsoft.com/office/officeart/2005/8/layout/pyramid2"/>
    <dgm:cxn modelId="{FFE9ACD5-3093-4942-9E08-C83221269D43}" type="presOf" srcId="{A30EAD18-5730-495C-A55C-4BBFEE479075}" destId="{BDBB22D1-85D4-47CD-A3D7-DBF9CB19B13B}" srcOrd="0" destOrd="0" presId="urn:microsoft.com/office/officeart/2005/8/layout/pyramid2"/>
    <dgm:cxn modelId="{402785EE-DCB4-48F8-A808-DACE9FE28416}" srcId="{C33CC784-FB78-4788-86FC-5F5EA9C87229}" destId="{A30EAD18-5730-495C-A55C-4BBFEE479075}" srcOrd="2" destOrd="0" parTransId="{7F2E7244-86B4-4E14-A7CD-478B738F887F}" sibTransId="{CC89B9F9-FD9D-4379-AF38-9EE7799939DA}"/>
    <dgm:cxn modelId="{14B03A55-B9B3-48BE-8E91-0A80DF40A8A2}" type="presParOf" srcId="{876DCB92-60D2-4ED1-99CD-6607F5633BE8}" destId="{3668F4BC-4F8A-456C-94CA-82E34AB16C97}" srcOrd="0" destOrd="0" presId="urn:microsoft.com/office/officeart/2005/8/layout/pyramid2"/>
    <dgm:cxn modelId="{C42CF847-E3DD-4851-B116-A5C5FCDDFF0A}" type="presParOf" srcId="{876DCB92-60D2-4ED1-99CD-6607F5633BE8}" destId="{2D9FEF29-81FC-4B43-8881-7504E398DD02}" srcOrd="1" destOrd="0" presId="urn:microsoft.com/office/officeart/2005/8/layout/pyramid2"/>
    <dgm:cxn modelId="{2C5A4919-BD6C-46BE-AE5C-870195562628}" type="presParOf" srcId="{2D9FEF29-81FC-4B43-8881-7504E398DD02}" destId="{2A38F11A-8940-4F91-B6DB-B844B1F80022}" srcOrd="0" destOrd="0" presId="urn:microsoft.com/office/officeart/2005/8/layout/pyramid2"/>
    <dgm:cxn modelId="{4D7E842E-4C35-4C6A-8F4B-8076C5D3B379}" type="presParOf" srcId="{2D9FEF29-81FC-4B43-8881-7504E398DD02}" destId="{814A52CB-F786-4446-8D4A-705D417E1516}" srcOrd="1" destOrd="0" presId="urn:microsoft.com/office/officeart/2005/8/layout/pyramid2"/>
    <dgm:cxn modelId="{16BFB2BC-C196-4842-A792-24F7436015B6}" type="presParOf" srcId="{2D9FEF29-81FC-4B43-8881-7504E398DD02}" destId="{485D5B4F-8CD7-4F83-88A5-88474F16EEA3}" srcOrd="2" destOrd="0" presId="urn:microsoft.com/office/officeart/2005/8/layout/pyramid2"/>
    <dgm:cxn modelId="{532B36BE-A64B-4654-993B-08EBE7D37D0A}" type="presParOf" srcId="{2D9FEF29-81FC-4B43-8881-7504E398DD02}" destId="{82DC3FB2-B110-4AB7-9EC7-D8E4E63E14A8}" srcOrd="3" destOrd="0" presId="urn:microsoft.com/office/officeart/2005/8/layout/pyramid2"/>
    <dgm:cxn modelId="{298358CC-7AEC-4D01-A807-7FBCEA3DFCC9}" type="presParOf" srcId="{2D9FEF29-81FC-4B43-8881-7504E398DD02}" destId="{BDBB22D1-85D4-47CD-A3D7-DBF9CB19B13B}" srcOrd="4" destOrd="0" presId="urn:microsoft.com/office/officeart/2005/8/layout/pyramid2"/>
    <dgm:cxn modelId="{FB0EB026-E4F6-4F48-8EA3-90045883BDDE}" type="presParOf" srcId="{2D9FEF29-81FC-4B43-8881-7504E398DD02}" destId="{2CDCA40B-C769-4D0C-BC0E-CE3B8929A433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9BE95E-3737-49A0-A106-2E95E2BC6C79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E0B9F4D-3812-42CB-9EBC-37B152ED6D2D}">
      <dgm:prSet/>
      <dgm:spPr/>
      <dgm:t>
        <a:bodyPr/>
        <a:lstStyle/>
        <a:p>
          <a:r>
            <a:rPr lang="en-US" b="1" dirty="0"/>
            <a:t>Fintech develops an Islamic product</a:t>
          </a:r>
          <a:endParaRPr lang="en-US" dirty="0"/>
        </a:p>
      </dgm:t>
    </dgm:pt>
    <dgm:pt modelId="{3AE0C68B-3C07-4D7C-A76B-07CAA299A9F6}" type="parTrans" cxnId="{FDDFD82C-901E-4BC2-9791-7D79BE748358}">
      <dgm:prSet/>
      <dgm:spPr/>
      <dgm:t>
        <a:bodyPr/>
        <a:lstStyle/>
        <a:p>
          <a:endParaRPr lang="en-US"/>
        </a:p>
      </dgm:t>
    </dgm:pt>
    <dgm:pt modelId="{E5C58922-A181-475F-BF90-F64A5C9745DE}" type="sibTrans" cxnId="{FDDFD82C-901E-4BC2-9791-7D79BE748358}">
      <dgm:prSet/>
      <dgm:spPr/>
      <dgm:t>
        <a:bodyPr/>
        <a:lstStyle/>
        <a:p>
          <a:endParaRPr lang="en-US"/>
        </a:p>
      </dgm:t>
    </dgm:pt>
    <dgm:pt modelId="{48C6E7C9-AC9A-4264-AF53-3F256C39870C}">
      <dgm:prSet/>
      <dgm:spPr/>
      <dgm:t>
        <a:bodyPr/>
        <a:lstStyle/>
        <a:p>
          <a:r>
            <a:rPr lang="en-US" b="0" dirty="0"/>
            <a:t>Wants a Bank to support its Clients with </a:t>
          </a:r>
          <a:r>
            <a:rPr lang="en-US" b="0" dirty="0" err="1"/>
            <a:t>Qard</a:t>
          </a:r>
          <a:r>
            <a:rPr lang="en-US" b="0" dirty="0"/>
            <a:t> </a:t>
          </a:r>
        </a:p>
        <a:p>
          <a:r>
            <a:rPr lang="en-US" b="0" dirty="0"/>
            <a:t>In exchange, promises to share its revenues from the transaction fees</a:t>
          </a:r>
        </a:p>
      </dgm:t>
    </dgm:pt>
    <dgm:pt modelId="{151D4B8B-95E5-4AD2-97F0-158BB941F650}" type="parTrans" cxnId="{350F1EAC-6FD9-4CDB-8EAE-08242DBE3C5B}">
      <dgm:prSet/>
      <dgm:spPr/>
      <dgm:t>
        <a:bodyPr/>
        <a:lstStyle/>
        <a:p>
          <a:endParaRPr lang="en-US"/>
        </a:p>
      </dgm:t>
    </dgm:pt>
    <dgm:pt modelId="{9D202042-CE12-4330-ACC7-E4275732D6A5}" type="sibTrans" cxnId="{350F1EAC-6FD9-4CDB-8EAE-08242DBE3C5B}">
      <dgm:prSet/>
      <dgm:spPr/>
      <dgm:t>
        <a:bodyPr/>
        <a:lstStyle/>
        <a:p>
          <a:endParaRPr lang="en-US"/>
        </a:p>
      </dgm:t>
    </dgm:pt>
    <dgm:pt modelId="{A6B35A78-0DBC-4879-884E-912C72777421}">
      <dgm:prSet/>
      <dgm:spPr/>
      <dgm:t>
        <a:bodyPr/>
        <a:lstStyle/>
        <a:p>
          <a:r>
            <a:rPr lang="en-US" b="1" dirty="0"/>
            <a:t>Goes for Fatwa shopping from Banks!</a:t>
          </a:r>
        </a:p>
      </dgm:t>
    </dgm:pt>
    <dgm:pt modelId="{FE849D66-155E-4C3E-B103-01FBC0F14B5C}" type="parTrans" cxnId="{B82F6511-3947-466B-87B6-77DCCAC134FE}">
      <dgm:prSet/>
      <dgm:spPr/>
      <dgm:t>
        <a:bodyPr/>
        <a:lstStyle/>
        <a:p>
          <a:endParaRPr lang="en-US"/>
        </a:p>
      </dgm:t>
    </dgm:pt>
    <dgm:pt modelId="{91A442D1-EB3B-4851-85EB-3FB68CC0000B}" type="sibTrans" cxnId="{B82F6511-3947-466B-87B6-77DCCAC134FE}">
      <dgm:prSet/>
      <dgm:spPr/>
      <dgm:t>
        <a:bodyPr/>
        <a:lstStyle/>
        <a:p>
          <a:endParaRPr lang="en-US"/>
        </a:p>
      </dgm:t>
    </dgm:pt>
    <dgm:pt modelId="{5023833B-CD57-4952-A044-F9E944963C40}" type="pres">
      <dgm:prSet presAssocID="{919BE95E-3737-49A0-A106-2E95E2BC6C79}" presName="Name0" presStyleCnt="0">
        <dgm:presLayoutVars>
          <dgm:dir/>
          <dgm:resizeHandles val="exact"/>
        </dgm:presLayoutVars>
      </dgm:prSet>
      <dgm:spPr/>
    </dgm:pt>
    <dgm:pt modelId="{ADFF0341-B577-4F94-86CF-C1CCC2CB10BF}" type="pres">
      <dgm:prSet presAssocID="{FE0B9F4D-3812-42CB-9EBC-37B152ED6D2D}" presName="node" presStyleLbl="node1" presStyleIdx="0" presStyleCnt="3">
        <dgm:presLayoutVars>
          <dgm:bulletEnabled val="1"/>
        </dgm:presLayoutVars>
      </dgm:prSet>
      <dgm:spPr/>
    </dgm:pt>
    <dgm:pt modelId="{2F649197-FEDD-4E5E-A84C-D414045A25A6}" type="pres">
      <dgm:prSet presAssocID="{E5C58922-A181-475F-BF90-F64A5C9745DE}" presName="sibTrans" presStyleLbl="sibTrans2D1" presStyleIdx="0" presStyleCnt="2"/>
      <dgm:spPr/>
    </dgm:pt>
    <dgm:pt modelId="{94E8A1B5-943D-4664-A979-262E77F135D6}" type="pres">
      <dgm:prSet presAssocID="{E5C58922-A181-475F-BF90-F64A5C9745DE}" presName="connectorText" presStyleLbl="sibTrans2D1" presStyleIdx="0" presStyleCnt="2"/>
      <dgm:spPr/>
    </dgm:pt>
    <dgm:pt modelId="{A65E452A-1969-4B1D-8B72-FB8C827E6E8C}" type="pres">
      <dgm:prSet presAssocID="{48C6E7C9-AC9A-4264-AF53-3F256C39870C}" presName="node" presStyleLbl="node1" presStyleIdx="1" presStyleCnt="3">
        <dgm:presLayoutVars>
          <dgm:bulletEnabled val="1"/>
        </dgm:presLayoutVars>
      </dgm:prSet>
      <dgm:spPr/>
    </dgm:pt>
    <dgm:pt modelId="{152B2591-45FC-464F-B242-A9700FE175EF}" type="pres">
      <dgm:prSet presAssocID="{9D202042-CE12-4330-ACC7-E4275732D6A5}" presName="sibTrans" presStyleLbl="sibTrans2D1" presStyleIdx="1" presStyleCnt="2"/>
      <dgm:spPr/>
    </dgm:pt>
    <dgm:pt modelId="{BA96D087-1A6E-46C8-BB2C-B93FEEC2B59A}" type="pres">
      <dgm:prSet presAssocID="{9D202042-CE12-4330-ACC7-E4275732D6A5}" presName="connectorText" presStyleLbl="sibTrans2D1" presStyleIdx="1" presStyleCnt="2"/>
      <dgm:spPr/>
    </dgm:pt>
    <dgm:pt modelId="{E9AD0A2B-40CC-4BA2-B69B-9047F918CD0C}" type="pres">
      <dgm:prSet presAssocID="{A6B35A78-0DBC-4879-884E-912C72777421}" presName="node" presStyleLbl="node1" presStyleIdx="2" presStyleCnt="3">
        <dgm:presLayoutVars>
          <dgm:bulletEnabled val="1"/>
        </dgm:presLayoutVars>
      </dgm:prSet>
      <dgm:spPr/>
    </dgm:pt>
  </dgm:ptLst>
  <dgm:cxnLst>
    <dgm:cxn modelId="{7F07E204-7DEE-4BF6-B1AA-3165E318B09A}" type="presOf" srcId="{A6B35A78-0DBC-4879-884E-912C72777421}" destId="{E9AD0A2B-40CC-4BA2-B69B-9047F918CD0C}" srcOrd="0" destOrd="0" presId="urn:microsoft.com/office/officeart/2005/8/layout/process1"/>
    <dgm:cxn modelId="{D0CD7F0F-A7A1-45BE-8C65-1E9F60B7BF40}" type="presOf" srcId="{E5C58922-A181-475F-BF90-F64A5C9745DE}" destId="{2F649197-FEDD-4E5E-A84C-D414045A25A6}" srcOrd="0" destOrd="0" presId="urn:microsoft.com/office/officeart/2005/8/layout/process1"/>
    <dgm:cxn modelId="{B82F6511-3947-466B-87B6-77DCCAC134FE}" srcId="{919BE95E-3737-49A0-A106-2E95E2BC6C79}" destId="{A6B35A78-0DBC-4879-884E-912C72777421}" srcOrd="2" destOrd="0" parTransId="{FE849D66-155E-4C3E-B103-01FBC0F14B5C}" sibTransId="{91A442D1-EB3B-4851-85EB-3FB68CC0000B}"/>
    <dgm:cxn modelId="{FDDFD82C-901E-4BC2-9791-7D79BE748358}" srcId="{919BE95E-3737-49A0-A106-2E95E2BC6C79}" destId="{FE0B9F4D-3812-42CB-9EBC-37B152ED6D2D}" srcOrd="0" destOrd="0" parTransId="{3AE0C68B-3C07-4D7C-A76B-07CAA299A9F6}" sibTransId="{E5C58922-A181-475F-BF90-F64A5C9745DE}"/>
    <dgm:cxn modelId="{37CBFC56-7DBC-4BCF-B559-5059627E7ECE}" type="presOf" srcId="{919BE95E-3737-49A0-A106-2E95E2BC6C79}" destId="{5023833B-CD57-4952-A044-F9E944963C40}" srcOrd="0" destOrd="0" presId="urn:microsoft.com/office/officeart/2005/8/layout/process1"/>
    <dgm:cxn modelId="{B627E788-AD7B-4259-808F-9945D565470E}" type="presOf" srcId="{9D202042-CE12-4330-ACC7-E4275732D6A5}" destId="{BA96D087-1A6E-46C8-BB2C-B93FEEC2B59A}" srcOrd="1" destOrd="0" presId="urn:microsoft.com/office/officeart/2005/8/layout/process1"/>
    <dgm:cxn modelId="{9A5F548B-CBED-4E80-9F1A-36E90481B815}" type="presOf" srcId="{48C6E7C9-AC9A-4264-AF53-3F256C39870C}" destId="{A65E452A-1969-4B1D-8B72-FB8C827E6E8C}" srcOrd="0" destOrd="0" presId="urn:microsoft.com/office/officeart/2005/8/layout/process1"/>
    <dgm:cxn modelId="{4D28EAAA-FBE9-4D52-93C5-D4F2B4C2F1EF}" type="presOf" srcId="{FE0B9F4D-3812-42CB-9EBC-37B152ED6D2D}" destId="{ADFF0341-B577-4F94-86CF-C1CCC2CB10BF}" srcOrd="0" destOrd="0" presId="urn:microsoft.com/office/officeart/2005/8/layout/process1"/>
    <dgm:cxn modelId="{350F1EAC-6FD9-4CDB-8EAE-08242DBE3C5B}" srcId="{919BE95E-3737-49A0-A106-2E95E2BC6C79}" destId="{48C6E7C9-AC9A-4264-AF53-3F256C39870C}" srcOrd="1" destOrd="0" parTransId="{151D4B8B-95E5-4AD2-97F0-158BB941F650}" sibTransId="{9D202042-CE12-4330-ACC7-E4275732D6A5}"/>
    <dgm:cxn modelId="{ED3030D9-CF56-4784-BFCD-9ACDC1802EA5}" type="presOf" srcId="{E5C58922-A181-475F-BF90-F64A5C9745DE}" destId="{94E8A1B5-943D-4664-A979-262E77F135D6}" srcOrd="1" destOrd="0" presId="urn:microsoft.com/office/officeart/2005/8/layout/process1"/>
    <dgm:cxn modelId="{DEC199FA-B7B7-4BA9-894F-C4A91D43842E}" type="presOf" srcId="{9D202042-CE12-4330-ACC7-E4275732D6A5}" destId="{152B2591-45FC-464F-B242-A9700FE175EF}" srcOrd="0" destOrd="0" presId="urn:microsoft.com/office/officeart/2005/8/layout/process1"/>
    <dgm:cxn modelId="{6FE242AE-AF40-496A-9AB4-8FF7C386E7E0}" type="presParOf" srcId="{5023833B-CD57-4952-A044-F9E944963C40}" destId="{ADFF0341-B577-4F94-86CF-C1CCC2CB10BF}" srcOrd="0" destOrd="0" presId="urn:microsoft.com/office/officeart/2005/8/layout/process1"/>
    <dgm:cxn modelId="{B3F42177-7262-40B4-91C5-88D92B52DA9B}" type="presParOf" srcId="{5023833B-CD57-4952-A044-F9E944963C40}" destId="{2F649197-FEDD-4E5E-A84C-D414045A25A6}" srcOrd="1" destOrd="0" presId="urn:microsoft.com/office/officeart/2005/8/layout/process1"/>
    <dgm:cxn modelId="{400181E8-6F97-4873-9EE3-26773DA1008A}" type="presParOf" srcId="{2F649197-FEDD-4E5E-A84C-D414045A25A6}" destId="{94E8A1B5-943D-4664-A979-262E77F135D6}" srcOrd="0" destOrd="0" presId="urn:microsoft.com/office/officeart/2005/8/layout/process1"/>
    <dgm:cxn modelId="{757F95D8-973E-43FF-8678-E491C1B3BC58}" type="presParOf" srcId="{5023833B-CD57-4952-A044-F9E944963C40}" destId="{A65E452A-1969-4B1D-8B72-FB8C827E6E8C}" srcOrd="2" destOrd="0" presId="urn:microsoft.com/office/officeart/2005/8/layout/process1"/>
    <dgm:cxn modelId="{F8DF60F5-18D8-4ADB-B736-7E288390E102}" type="presParOf" srcId="{5023833B-CD57-4952-A044-F9E944963C40}" destId="{152B2591-45FC-464F-B242-A9700FE175EF}" srcOrd="3" destOrd="0" presId="urn:microsoft.com/office/officeart/2005/8/layout/process1"/>
    <dgm:cxn modelId="{3687C97F-0F7E-4A43-B387-6CB60AADC91E}" type="presParOf" srcId="{152B2591-45FC-464F-B242-A9700FE175EF}" destId="{BA96D087-1A6E-46C8-BB2C-B93FEEC2B59A}" srcOrd="0" destOrd="0" presId="urn:microsoft.com/office/officeart/2005/8/layout/process1"/>
    <dgm:cxn modelId="{1C7D8760-19D4-4FCF-8BAB-7E644FA4E304}" type="presParOf" srcId="{5023833B-CD57-4952-A044-F9E944963C40}" destId="{E9AD0A2B-40CC-4BA2-B69B-9047F918CD0C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68F4BC-4F8A-456C-94CA-82E34AB16C97}">
      <dsp:nvSpPr>
        <dsp:cNvPr id="0" name=""/>
        <dsp:cNvSpPr/>
      </dsp:nvSpPr>
      <dsp:spPr>
        <a:xfrm>
          <a:off x="874941" y="0"/>
          <a:ext cx="4176368" cy="4176368"/>
        </a:xfrm>
        <a:prstGeom prst="triangle">
          <a:avLst/>
        </a:prstGeom>
        <a:solidFill>
          <a:schemeClr val="accent2">
            <a:hueOff val="0"/>
            <a:satOff val="0"/>
            <a:lumOff val="0"/>
            <a:alpha val="42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38F11A-8940-4F91-B6DB-B844B1F80022}">
      <dsp:nvSpPr>
        <dsp:cNvPr id="0" name=""/>
        <dsp:cNvSpPr/>
      </dsp:nvSpPr>
      <dsp:spPr>
        <a:xfrm>
          <a:off x="2963125" y="419879"/>
          <a:ext cx="2714639" cy="98862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/>
          </a:solidFill>
          <a:prstDash val="solid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1. Dedicated Islamic Finance Department</a:t>
          </a:r>
        </a:p>
      </dsp:txBody>
      <dsp:txXfrm>
        <a:off x="3011386" y="468140"/>
        <a:ext cx="2618117" cy="892102"/>
      </dsp:txXfrm>
    </dsp:sp>
    <dsp:sp modelId="{485D5B4F-8CD7-4F83-88A5-88474F16EEA3}">
      <dsp:nvSpPr>
        <dsp:cNvPr id="0" name=""/>
        <dsp:cNvSpPr/>
      </dsp:nvSpPr>
      <dsp:spPr>
        <a:xfrm>
          <a:off x="2963125" y="1532082"/>
          <a:ext cx="2714639" cy="98862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2. Islamic Compliance &amp; Internal Islamic Audit</a:t>
          </a:r>
        </a:p>
      </dsp:txBody>
      <dsp:txXfrm>
        <a:off x="3011386" y="1580343"/>
        <a:ext cx="2618117" cy="892102"/>
      </dsp:txXfrm>
    </dsp:sp>
    <dsp:sp modelId="{BDBB22D1-85D4-47CD-A3D7-DBF9CB19B13B}">
      <dsp:nvSpPr>
        <dsp:cNvPr id="0" name=""/>
        <dsp:cNvSpPr/>
      </dsp:nvSpPr>
      <dsp:spPr>
        <a:xfrm>
          <a:off x="2963125" y="2644285"/>
          <a:ext cx="2714639" cy="98862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rgbClr val="FF0000"/>
          </a:solidFill>
          <a:prstDash val="solid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3. External Shariah Audit</a:t>
          </a:r>
        </a:p>
      </dsp:txBody>
      <dsp:txXfrm>
        <a:off x="3011386" y="2692546"/>
        <a:ext cx="2618117" cy="8921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FF0341-B577-4F94-86CF-C1CCC2CB10BF}">
      <dsp:nvSpPr>
        <dsp:cNvPr id="0" name=""/>
        <dsp:cNvSpPr/>
      </dsp:nvSpPr>
      <dsp:spPr>
        <a:xfrm>
          <a:off x="8606" y="337814"/>
          <a:ext cx="2572315" cy="20498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Fintech develops an Islamic product</a:t>
          </a:r>
          <a:endParaRPr lang="en-US" sz="1800" kern="1200" dirty="0"/>
        </a:p>
      </dsp:txBody>
      <dsp:txXfrm>
        <a:off x="68643" y="397851"/>
        <a:ext cx="2452241" cy="1929740"/>
      </dsp:txXfrm>
    </dsp:sp>
    <dsp:sp modelId="{2F649197-FEDD-4E5E-A84C-D414045A25A6}">
      <dsp:nvSpPr>
        <dsp:cNvPr id="0" name=""/>
        <dsp:cNvSpPr/>
      </dsp:nvSpPr>
      <dsp:spPr>
        <a:xfrm>
          <a:off x="2838153" y="1043754"/>
          <a:ext cx="545330" cy="6379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838153" y="1171341"/>
        <a:ext cx="381731" cy="382760"/>
      </dsp:txXfrm>
    </dsp:sp>
    <dsp:sp modelId="{A65E452A-1969-4B1D-8B72-FB8C827E6E8C}">
      <dsp:nvSpPr>
        <dsp:cNvPr id="0" name=""/>
        <dsp:cNvSpPr/>
      </dsp:nvSpPr>
      <dsp:spPr>
        <a:xfrm>
          <a:off x="3609848" y="337814"/>
          <a:ext cx="2572315" cy="20498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/>
            <a:t>Wants a Bank to support its Clients with </a:t>
          </a:r>
          <a:r>
            <a:rPr lang="en-US" sz="1800" b="0" kern="1200" dirty="0" err="1"/>
            <a:t>Qard</a:t>
          </a:r>
          <a:r>
            <a:rPr lang="en-US" sz="1800" b="0" kern="1200" dirty="0"/>
            <a:t>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/>
            <a:t>In exchange, promises to share its revenues from the transaction fees</a:t>
          </a:r>
        </a:p>
      </dsp:txBody>
      <dsp:txXfrm>
        <a:off x="3669885" y="397851"/>
        <a:ext cx="2452241" cy="1929740"/>
      </dsp:txXfrm>
    </dsp:sp>
    <dsp:sp modelId="{152B2591-45FC-464F-B242-A9700FE175EF}">
      <dsp:nvSpPr>
        <dsp:cNvPr id="0" name=""/>
        <dsp:cNvSpPr/>
      </dsp:nvSpPr>
      <dsp:spPr>
        <a:xfrm>
          <a:off x="6439395" y="1043754"/>
          <a:ext cx="545330" cy="6379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6439395" y="1171341"/>
        <a:ext cx="381731" cy="382760"/>
      </dsp:txXfrm>
    </dsp:sp>
    <dsp:sp modelId="{E9AD0A2B-40CC-4BA2-B69B-9047F918CD0C}">
      <dsp:nvSpPr>
        <dsp:cNvPr id="0" name=""/>
        <dsp:cNvSpPr/>
      </dsp:nvSpPr>
      <dsp:spPr>
        <a:xfrm>
          <a:off x="7211090" y="337814"/>
          <a:ext cx="2572315" cy="20498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Goes for Fatwa shopping from Banks!</a:t>
          </a:r>
        </a:p>
      </dsp:txBody>
      <dsp:txXfrm>
        <a:off x="7271127" y="397851"/>
        <a:ext cx="2452241" cy="19297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6038010-7442-25A0-8C1D-F90E2C7DEA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ADBFBE4-7DF0-8C8A-7BB3-01A7809486C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5B2AC1-ECE6-4C32-93D9-226A987BA4CF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501D5E6-F125-3F45-AE95-3EE929995A0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001D6D1-4DD5-0F8E-70ED-7F9094F0058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D3BA40-467B-4002-95E2-2025A5D788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41167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6B2D70-FFA5-4CD6-9692-78A1CA9216F4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A092DC-C575-4805-88AD-6751FE0C02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9698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10A47-7593-F7DC-2561-1B12E502D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A2C563-E726-23B7-15B9-7EAFD7C4D1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ru-RU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7677AE-5B16-E767-2EA1-A12CA6CD14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468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Дата 15">
            <a:extLst>
              <a:ext uri="{FF2B5EF4-FFF2-40B4-BE49-F238E27FC236}">
                <a16:creationId xmlns:a16="http://schemas.microsoft.com/office/drawing/2014/main" id="{767FB046-EDF0-D717-D1CE-1C230F00F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ED025-F760-45BD-8F01-15013A82E632}" type="datetime1">
              <a:rPr lang="ru-RU" smtClean="0"/>
              <a:t>09.07.2026</a:t>
            </a:fld>
            <a:endParaRPr lang="ru-RU"/>
          </a:p>
        </p:txBody>
      </p:sp>
      <p:sp>
        <p:nvSpPr>
          <p:cNvPr id="17" name="Нижний колонтитул 16">
            <a:extLst>
              <a:ext uri="{FF2B5EF4-FFF2-40B4-BE49-F238E27FC236}">
                <a16:creationId xmlns:a16="http://schemas.microsoft.com/office/drawing/2014/main" id="{A0AC7E64-EDF5-7F03-D544-D43752ECF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2026 Al </a:t>
            </a:r>
            <a:r>
              <a:rPr lang="en-US" dirty="0" err="1"/>
              <a:t>Muamalat</a:t>
            </a:r>
            <a:r>
              <a:rPr lang="en-US" dirty="0"/>
              <a:t> Consulting. All rights reserved</a:t>
            </a:r>
          </a:p>
        </p:txBody>
      </p:sp>
      <p:sp>
        <p:nvSpPr>
          <p:cNvPr id="18" name="Номер слайда 17">
            <a:extLst>
              <a:ext uri="{FF2B5EF4-FFF2-40B4-BE49-F238E27FC236}">
                <a16:creationId xmlns:a16="http://schemas.microsoft.com/office/drawing/2014/main" id="{5B77809D-D093-2745-75F8-D75B87C7C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A093E-ABCA-4A31-9E33-F4A1465C7043}" type="slidenum">
              <a:rPr lang="ru-RU" smtClean="0"/>
              <a:pPr/>
              <a:t>‹#›</a:t>
            </a:fld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420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E3287E2-9CFF-42CF-14C9-E36422534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F4620-A70C-4D98-A76F-DFF2158C406A}" type="datetime1">
              <a:rPr lang="ru-RU" smtClean="0"/>
              <a:t>09.07.2026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8373B74-67F0-9754-88A1-58925AB22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Al Muamalat Consulting. All rights reserved</a:t>
            </a:r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A5325CD-4774-C026-FD74-A7F5A7DE1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A093E-ABCA-4A31-9E33-F4A1465C7043}" type="slidenum">
              <a:rPr lang="ru-RU" smtClean="0"/>
              <a:pPr/>
              <a:t>‹#›</a:t>
            </a:fld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75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EB515B5-2D9F-58E1-6E3C-CCBF105D8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20724" y="1"/>
            <a:ext cx="4671276" cy="6857999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37971" y="849782"/>
            <a:ext cx="5715000" cy="2727709"/>
          </a:xfrm>
        </p:spPr>
        <p:txBody>
          <a:bodyPr tIns="0" bIns="0" anchor="b" anchorCtr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6F10CB4-CF79-A942-DA9C-04CBB7C89D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37971" y="3813606"/>
            <a:ext cx="5715000" cy="2234642"/>
          </a:xfrm>
        </p:spPr>
        <p:txBody>
          <a:bodyPr lIns="91440" tIns="0" rIns="91440" bIns="0" anchor="t" anchorCtr="0">
            <a:normAutofit/>
          </a:bodyPr>
          <a:lstStyle>
            <a:lvl1pPr marL="0" indent="0" algn="l">
              <a:spcBef>
                <a:spcPts val="576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637778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EF30A-7023-4108-8FAC-7EDFEB785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58311-40BA-4D28-8C7F-E26FC70F09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FEC47-7E5F-420F-87C2-12E71065D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A45D-6C5B-41B3-A24B-C67C00CB6F0E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46C607-B35F-472F-BE00-550C4EE9A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484B28-27D7-4D3F-8095-B4A1F4BB4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C8E6C-D818-450A-B21B-536B7A6A9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99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7668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943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7D6CC2D-7489-EAD5-AD14-D8D7E54E2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99701" y="6306922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© 2026 Al </a:t>
            </a:r>
            <a:r>
              <a:rPr lang="en-US" dirty="0" err="1"/>
              <a:t>Muamalat</a:t>
            </a:r>
            <a:r>
              <a:rPr lang="en-US" dirty="0"/>
              <a:t> Consulting. All rights reserved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524185DA-ED1E-D108-5770-40E19DA787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0508" y="63069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E0A093E-ABCA-4A31-9E33-F4A1465C7043}" type="slidenum">
              <a:rPr lang="ru-RU" smtClean="0"/>
              <a:pPr/>
              <a:t>‹#›</a:t>
            </a:fld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1" name="Дата 10">
            <a:extLst>
              <a:ext uri="{FF2B5EF4-FFF2-40B4-BE49-F238E27FC236}">
                <a16:creationId xmlns:a16="http://schemas.microsoft.com/office/drawing/2014/main" id="{9B6E8371-F9C2-10A6-42A7-10EE12A2CD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49537-F6A1-470F-9A44-C7009608B723}" type="datetime1">
              <a:rPr lang="ru-RU" smtClean="0"/>
              <a:t>09.07.2026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858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74" r:id="rId3"/>
    <p:sldLayoutId id="2147483680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275">
          <p15:clr>
            <a:srgbClr val="F26B43"/>
          </p15:clr>
        </p15:guide>
        <p15:guide id="2" pos="3840">
          <p15:clr>
            <a:srgbClr val="F26B43"/>
          </p15:clr>
        </p15:guide>
        <p15:guide id="3" pos="710">
          <p15:clr>
            <a:srgbClr val="F26B43"/>
          </p15:clr>
        </p15:guide>
        <p15:guide id="4" pos="6947">
          <p15:clr>
            <a:srgbClr val="F26B43"/>
          </p15:clr>
        </p15:guide>
        <p15:guide id="5" orient="horz" pos="3838">
          <p15:clr>
            <a:srgbClr val="F26B43"/>
          </p15:clr>
        </p15:guide>
        <p15:guide id="6" orient="horz" pos="91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067626" y="6248400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1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8B145F6-3241-C154-5FAD-068804A0034D}"/>
              </a:ext>
            </a:extLst>
          </p:cNvPr>
          <p:cNvSpPr txBox="1">
            <a:spLocks/>
          </p:cNvSpPr>
          <p:nvPr/>
        </p:nvSpPr>
        <p:spPr>
          <a:xfrm>
            <a:off x="951342" y="1104888"/>
            <a:ext cx="9798882" cy="418773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Key considerations for implementing Shariah governance</a:t>
            </a:r>
            <a:endParaRPr lang="en-US" b="1" dirty="0">
              <a:solidFill>
                <a:srgbClr val="164A23"/>
              </a:solidFill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F3CED06-DC97-F9D1-3F97-43F84BBA26D9}"/>
              </a:ext>
            </a:extLst>
          </p:cNvPr>
          <p:cNvCxnSpPr>
            <a:cxnSpLocks/>
          </p:cNvCxnSpPr>
          <p:nvPr/>
        </p:nvCxnSpPr>
        <p:spPr>
          <a:xfrm>
            <a:off x="951342" y="3561521"/>
            <a:ext cx="917588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F35D3F2-F5A0-88D2-1411-F159044DABF7}"/>
              </a:ext>
            </a:extLst>
          </p:cNvPr>
          <p:cNvSpPr txBox="1"/>
          <p:nvPr/>
        </p:nvSpPr>
        <p:spPr>
          <a:xfrm>
            <a:off x="951342" y="4045122"/>
            <a:ext cx="7735458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164A23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Hayotjon AZIMOV </a:t>
            </a:r>
            <a:r>
              <a:rPr lang="en-US" sz="2400" i="1" dirty="0">
                <a:solidFill>
                  <a:schemeClr val="accent2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CIFP, CSAA, ACI</a:t>
            </a:r>
          </a:p>
          <a:p>
            <a:endParaRPr lang="en-US" sz="2000" b="1">
              <a:solidFill>
                <a:srgbClr val="164A23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r>
              <a:rPr lang="en-US" sz="2000" b="1">
                <a:solidFill>
                  <a:srgbClr val="164A23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09 </a:t>
            </a:r>
            <a:r>
              <a:rPr lang="en-US" sz="2000" b="1" dirty="0">
                <a:solidFill>
                  <a:srgbClr val="164A23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July 2026</a:t>
            </a:r>
            <a:endParaRPr lang="en-UZ" sz="2800" b="1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7964DB5-60AC-0E07-693C-9F585136E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743" y="149110"/>
            <a:ext cx="2992966" cy="2992966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083831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A0D23-6810-2838-9659-E4314A34F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Z" dirty="0"/>
              <a:t>Key message: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68E577-72D6-6476-FAF8-128A73775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C8E6C-D818-450A-B21B-536B7A6A92B0}" type="slidenum">
              <a:rPr lang="en-US" smtClean="0"/>
              <a:t>2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9BC8E79-EAF8-73C2-E21D-2A669DDBF948}"/>
              </a:ext>
            </a:extLst>
          </p:cNvPr>
          <p:cNvSpPr txBox="1">
            <a:spLocks/>
          </p:cNvSpPr>
          <p:nvPr/>
        </p:nvSpPr>
        <p:spPr>
          <a:xfrm>
            <a:off x="782739" y="2750820"/>
            <a:ext cx="10924846" cy="1356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lnSpc>
                <a:spcPct val="150000"/>
              </a:lnSpc>
              <a:buNone/>
            </a:pPr>
            <a:r>
              <a:rPr lang="en-US" dirty="0"/>
              <a:t>Shariah Audit – is a way to ensure robust and effective Shariah Governance Framework and ensures faster time to launch Islamic Finance in the country</a:t>
            </a:r>
          </a:p>
        </p:txBody>
      </p:sp>
      <p:pic>
        <p:nvPicPr>
          <p:cNvPr id="6" name="Picture 5" descr="A logo with green and orange letters&#10;&#10;AI-generated content may be incorrect.">
            <a:extLst>
              <a:ext uri="{FF2B5EF4-FFF2-40B4-BE49-F238E27FC236}">
                <a16:creationId xmlns:a16="http://schemas.microsoft.com/office/drawing/2014/main" id="{DBC942A1-39A4-8B19-1B8B-9E05DEEC6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2614" y="456791"/>
            <a:ext cx="1344971" cy="73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89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FAF43-A14C-4AA6-E150-3E87C035D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8236A128-84F4-E9A5-91A3-F2D20B4D6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9701" y="6323398"/>
            <a:ext cx="4572000" cy="365125"/>
          </a:xfrm>
        </p:spPr>
        <p:txBody>
          <a:bodyPr/>
          <a:lstStyle/>
          <a:p>
            <a:r>
              <a:rPr lang="en-US" dirty="0"/>
              <a:t>© 2026 Al Muamalat Consulting. All rights reserved.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D2472DEE-7FBC-8DCB-9502-C9B7A33C3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8746" y="6306922"/>
            <a:ext cx="2743200" cy="365125"/>
          </a:xfrm>
        </p:spPr>
        <p:txBody>
          <a:bodyPr/>
          <a:lstStyle/>
          <a:p>
            <a:fld id="{7E0A093E-ABCA-4A31-9E33-F4A1465C7043}" type="slidenum">
              <a:rPr lang="ru-RU" smtClean="0"/>
              <a:pPr/>
              <a:t>3</a:t>
            </a:fld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1CF12288-6D46-4959-E1AB-97CED562BE45}"/>
              </a:ext>
            </a:extLst>
          </p:cNvPr>
          <p:cNvSpPr txBox="1">
            <a:spLocks/>
          </p:cNvSpPr>
          <p:nvPr/>
        </p:nvSpPr>
        <p:spPr>
          <a:xfrm>
            <a:off x="681046" y="696309"/>
            <a:ext cx="6579908" cy="6676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164A23"/>
                </a:solidFill>
                <a:latin typeface="+mn-lt"/>
              </a:rPr>
              <a:t>What we do</a:t>
            </a:r>
          </a:p>
        </p:txBody>
      </p:sp>
      <p:pic>
        <p:nvPicPr>
          <p:cNvPr id="2" name="Рисунок 9">
            <a:extLst>
              <a:ext uri="{FF2B5EF4-FFF2-40B4-BE49-F238E27FC236}">
                <a16:creationId xmlns:a16="http://schemas.microsoft.com/office/drawing/2014/main" id="{C9D71BAD-8695-9BE6-022A-E602F198F3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000" y="2117654"/>
            <a:ext cx="4577858" cy="2489310"/>
          </a:xfrm>
          <a:prstGeom prst="rect">
            <a:avLst/>
          </a:prstGeom>
        </p:spPr>
      </p:pic>
      <p:sp>
        <p:nvSpPr>
          <p:cNvPr id="11" name="C1bar">
            <a:extLst>
              <a:ext uri="{FF2B5EF4-FFF2-40B4-BE49-F238E27FC236}">
                <a16:creationId xmlns:a16="http://schemas.microsoft.com/office/drawing/2014/main" id="{179100AB-E3C7-DFE9-2E5B-3BE14D453307}"/>
              </a:ext>
            </a:extLst>
          </p:cNvPr>
          <p:cNvSpPr/>
          <p:nvPr/>
        </p:nvSpPr>
        <p:spPr>
          <a:xfrm>
            <a:off x="935306" y="2060666"/>
            <a:ext cx="174883" cy="936000"/>
          </a:xfrm>
          <a:prstGeom prst="roundRect">
            <a:avLst>
              <a:gd name="adj" fmla="val 15000"/>
            </a:avLst>
          </a:prstGeom>
          <a:solidFill>
            <a:srgbClr val="164A2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C1num">
            <a:extLst>
              <a:ext uri="{FF2B5EF4-FFF2-40B4-BE49-F238E27FC236}">
                <a16:creationId xmlns:a16="http://schemas.microsoft.com/office/drawing/2014/main" id="{07864882-CA35-75CD-760F-3AC702A72B1E}"/>
              </a:ext>
            </a:extLst>
          </p:cNvPr>
          <p:cNvSpPr txBox="1">
            <a:spLocks/>
          </p:cNvSpPr>
          <p:nvPr/>
        </p:nvSpPr>
        <p:spPr>
          <a:xfrm>
            <a:off x="1220701" y="2202654"/>
            <a:ext cx="380000" cy="380000"/>
          </a:xfrm>
          <a:prstGeom prst="ellipse">
            <a:avLst/>
          </a:prstGeom>
          <a:solidFill>
            <a:srgbClr val="164A23"/>
          </a:solidFill>
          <a:ln>
            <a:noFill/>
          </a:ln>
        </p:spPr>
        <p:txBody>
          <a:bodyPr wrap="none" rtlCol="0" anchor="ctr"/>
          <a:lstStyle/>
          <a:p>
            <a:pPr algn="ctr">
              <a:buNone/>
            </a:pPr>
            <a:r>
              <a:rPr lang="en-US" sz="1600" b="1" dirty="0">
                <a:solidFill>
                  <a:srgbClr val="FFFFFF"/>
                </a:solidFill>
                <a:latin typeface="+mn-lt"/>
              </a:rPr>
              <a:t>1</a:t>
            </a:r>
          </a:p>
        </p:txBody>
      </p:sp>
      <p:sp>
        <p:nvSpPr>
          <p:cNvPr id="13" name="C1txt">
            <a:extLst>
              <a:ext uri="{FF2B5EF4-FFF2-40B4-BE49-F238E27FC236}">
                <a16:creationId xmlns:a16="http://schemas.microsoft.com/office/drawing/2014/main" id="{1115C2EE-6A73-120D-854D-7BEE35EE6B0C}"/>
              </a:ext>
            </a:extLst>
          </p:cNvPr>
          <p:cNvSpPr txBox="1">
            <a:spLocks/>
          </p:cNvSpPr>
          <p:nvPr/>
        </p:nvSpPr>
        <p:spPr>
          <a:xfrm>
            <a:off x="1674701" y="2117654"/>
            <a:ext cx="4250000" cy="900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64A23"/>
                </a:solidFill>
                <a:latin typeface="+mn-lt"/>
              </a:rPr>
              <a:t>Training &amp; Certification</a:t>
            </a:r>
          </a:p>
        </p:txBody>
      </p:sp>
      <p:sp>
        <p:nvSpPr>
          <p:cNvPr id="15" name="C2bar">
            <a:extLst>
              <a:ext uri="{FF2B5EF4-FFF2-40B4-BE49-F238E27FC236}">
                <a16:creationId xmlns:a16="http://schemas.microsoft.com/office/drawing/2014/main" id="{D306D176-B25D-5D9B-2553-F3A6840BDC0F}"/>
              </a:ext>
            </a:extLst>
          </p:cNvPr>
          <p:cNvSpPr/>
          <p:nvPr/>
        </p:nvSpPr>
        <p:spPr>
          <a:xfrm>
            <a:off x="935306" y="3118992"/>
            <a:ext cx="176400" cy="936000"/>
          </a:xfrm>
          <a:prstGeom prst="roundRect">
            <a:avLst>
              <a:gd name="adj" fmla="val 15000"/>
            </a:avLst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C2num">
            <a:extLst>
              <a:ext uri="{FF2B5EF4-FFF2-40B4-BE49-F238E27FC236}">
                <a16:creationId xmlns:a16="http://schemas.microsoft.com/office/drawing/2014/main" id="{9274617B-7CC2-48D5-9A43-48CBEE874FC6}"/>
              </a:ext>
            </a:extLst>
          </p:cNvPr>
          <p:cNvSpPr txBox="1">
            <a:spLocks/>
          </p:cNvSpPr>
          <p:nvPr/>
        </p:nvSpPr>
        <p:spPr>
          <a:xfrm>
            <a:off x="1220701" y="3222654"/>
            <a:ext cx="380000" cy="38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wrap="none" rtlCol="0" anchor="ctr"/>
          <a:lstStyle/>
          <a:p>
            <a:pPr algn="ctr">
              <a:buNone/>
            </a:pPr>
            <a:r>
              <a:rPr lang="en-US" sz="1600" b="1" dirty="0">
                <a:solidFill>
                  <a:srgbClr val="FFFFFF"/>
                </a:solidFill>
                <a:latin typeface="+mn-lt"/>
              </a:rPr>
              <a:t>2</a:t>
            </a:r>
          </a:p>
        </p:txBody>
      </p:sp>
      <p:sp>
        <p:nvSpPr>
          <p:cNvPr id="17" name="C2txt">
            <a:extLst>
              <a:ext uri="{FF2B5EF4-FFF2-40B4-BE49-F238E27FC236}">
                <a16:creationId xmlns:a16="http://schemas.microsoft.com/office/drawing/2014/main" id="{56188870-F87B-32C9-E1B9-57C972C21B0F}"/>
              </a:ext>
            </a:extLst>
          </p:cNvPr>
          <p:cNvSpPr txBox="1">
            <a:spLocks/>
          </p:cNvSpPr>
          <p:nvPr/>
        </p:nvSpPr>
        <p:spPr>
          <a:xfrm>
            <a:off x="1674701" y="3137654"/>
            <a:ext cx="4250000" cy="900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64A23"/>
                </a:solidFill>
                <a:latin typeface="+mn-lt"/>
              </a:rPr>
              <a:t>Advisory</a:t>
            </a:r>
          </a:p>
        </p:txBody>
      </p:sp>
      <p:sp>
        <p:nvSpPr>
          <p:cNvPr id="19" name="C3bar">
            <a:extLst>
              <a:ext uri="{FF2B5EF4-FFF2-40B4-BE49-F238E27FC236}">
                <a16:creationId xmlns:a16="http://schemas.microsoft.com/office/drawing/2014/main" id="{7D58687A-72AB-4514-E60C-B29A9E06A86C}"/>
              </a:ext>
            </a:extLst>
          </p:cNvPr>
          <p:cNvSpPr/>
          <p:nvPr/>
        </p:nvSpPr>
        <p:spPr>
          <a:xfrm>
            <a:off x="935306" y="4138992"/>
            <a:ext cx="176400" cy="936000"/>
          </a:xfrm>
          <a:prstGeom prst="roundRect">
            <a:avLst>
              <a:gd name="adj" fmla="val 15000"/>
            </a:avLst>
          </a:prstGeom>
          <a:solidFill>
            <a:srgbClr val="164A2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C3num">
            <a:extLst>
              <a:ext uri="{FF2B5EF4-FFF2-40B4-BE49-F238E27FC236}">
                <a16:creationId xmlns:a16="http://schemas.microsoft.com/office/drawing/2014/main" id="{6C7C56D7-5006-EE60-8DB3-C4AFB005041E}"/>
              </a:ext>
            </a:extLst>
          </p:cNvPr>
          <p:cNvSpPr txBox="1">
            <a:spLocks/>
          </p:cNvSpPr>
          <p:nvPr/>
        </p:nvSpPr>
        <p:spPr>
          <a:xfrm>
            <a:off x="1220701" y="4242654"/>
            <a:ext cx="380000" cy="380000"/>
          </a:xfrm>
          <a:prstGeom prst="ellipse">
            <a:avLst/>
          </a:prstGeom>
          <a:solidFill>
            <a:srgbClr val="164A23"/>
          </a:solidFill>
          <a:ln>
            <a:noFill/>
          </a:ln>
        </p:spPr>
        <p:txBody>
          <a:bodyPr wrap="none" rtlCol="0" anchor="ctr"/>
          <a:lstStyle/>
          <a:p>
            <a:pPr algn="ctr">
              <a:buNone/>
            </a:pPr>
            <a:r>
              <a:rPr lang="en-US" sz="1600" b="1" dirty="0">
                <a:solidFill>
                  <a:srgbClr val="FFFFFF"/>
                </a:solidFill>
                <a:latin typeface="+mn-lt"/>
              </a:rPr>
              <a:t>3</a:t>
            </a:r>
          </a:p>
        </p:txBody>
      </p:sp>
      <p:sp>
        <p:nvSpPr>
          <p:cNvPr id="21" name="C3txt">
            <a:extLst>
              <a:ext uri="{FF2B5EF4-FFF2-40B4-BE49-F238E27FC236}">
                <a16:creationId xmlns:a16="http://schemas.microsoft.com/office/drawing/2014/main" id="{4B3B4148-EAF1-919A-AF86-D78028DB3296}"/>
              </a:ext>
            </a:extLst>
          </p:cNvPr>
          <p:cNvSpPr txBox="1">
            <a:spLocks/>
          </p:cNvSpPr>
          <p:nvPr/>
        </p:nvSpPr>
        <p:spPr>
          <a:xfrm>
            <a:off x="1674701" y="4157654"/>
            <a:ext cx="4250000" cy="900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64A23"/>
                </a:solidFill>
                <a:latin typeface="+mn-lt"/>
              </a:rPr>
              <a:t>Policy Recommendation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0C3E046-4FE2-650F-04C6-74A61E319EB1}"/>
              </a:ext>
            </a:extLst>
          </p:cNvPr>
          <p:cNvCxnSpPr>
            <a:cxnSpLocks/>
          </p:cNvCxnSpPr>
          <p:nvPr/>
        </p:nvCxnSpPr>
        <p:spPr>
          <a:xfrm>
            <a:off x="1022748" y="2978004"/>
            <a:ext cx="4795719" cy="2098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6706812-725F-A843-B921-1EF60D8C2A4A}"/>
              </a:ext>
            </a:extLst>
          </p:cNvPr>
          <p:cNvCxnSpPr>
            <a:cxnSpLocks/>
          </p:cNvCxnSpPr>
          <p:nvPr/>
        </p:nvCxnSpPr>
        <p:spPr>
          <a:xfrm>
            <a:off x="1022747" y="4044501"/>
            <a:ext cx="4795719" cy="2098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6EFFAC5-9ED6-42DC-4A7E-E3995A79FC0D}"/>
              </a:ext>
            </a:extLst>
          </p:cNvPr>
          <p:cNvCxnSpPr>
            <a:cxnSpLocks/>
          </p:cNvCxnSpPr>
          <p:nvPr/>
        </p:nvCxnSpPr>
        <p:spPr>
          <a:xfrm>
            <a:off x="1022747" y="5062312"/>
            <a:ext cx="4795719" cy="2098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4944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C06B50-C3CA-3159-0064-6FE51716B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Al Muamalat Consulting. All rights reserved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34FA6D-AC2D-9610-9C7F-C8858096A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A093E-ABCA-4A31-9E33-F4A1465C7043}" type="slidenum">
              <a:rPr lang="ru-RU" smtClean="0"/>
              <a:pPr/>
              <a:t>4</a:t>
            </a:fld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" name="Рисунок 9">
            <a:extLst>
              <a:ext uri="{FF2B5EF4-FFF2-40B4-BE49-F238E27FC236}">
                <a16:creationId xmlns:a16="http://schemas.microsoft.com/office/drawing/2014/main" id="{B977EEEE-4637-6783-39CE-A2D3318A1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548" y="4661941"/>
            <a:ext cx="2207053" cy="12001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07E08E7-996B-6735-E6CF-E808806097EE}"/>
              </a:ext>
            </a:extLst>
          </p:cNvPr>
          <p:cNvSpPr txBox="1"/>
          <p:nvPr/>
        </p:nvSpPr>
        <p:spPr>
          <a:xfrm>
            <a:off x="3190569" y="3025471"/>
            <a:ext cx="6684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Z" sz="2400" dirty="0"/>
              <a:t>1</a:t>
            </a:r>
            <a:r>
              <a:rPr lang="en-UZ" sz="2400" baseline="30000" dirty="0"/>
              <a:t>st</a:t>
            </a:r>
            <a:r>
              <a:rPr lang="en-UZ" sz="2400" dirty="0"/>
              <a:t>  External Shariah Audit in Uzbekistan</a:t>
            </a:r>
          </a:p>
        </p:txBody>
      </p:sp>
      <p:pic>
        <p:nvPicPr>
          <p:cNvPr id="1026" name="Picture 2" descr="ISDB - weADAPT">
            <a:extLst>
              <a:ext uri="{FF2B5EF4-FFF2-40B4-BE49-F238E27FC236}">
                <a16:creationId xmlns:a16="http://schemas.microsoft.com/office/drawing/2014/main" id="{BA41F836-60D6-5EEA-1A1D-9592C66CA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7373" y="887723"/>
            <a:ext cx="1789470" cy="945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qtisodiyot va moliya vazirligi vakolatlari kengaytirildi – Zamin.uz,  13.10.2023">
            <a:extLst>
              <a:ext uri="{FF2B5EF4-FFF2-40B4-BE49-F238E27FC236}">
                <a16:creationId xmlns:a16="http://schemas.microsoft.com/office/drawing/2014/main" id="{0F9C4AD3-4FD7-DFBB-2B80-3DEC27BDD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743" y="887723"/>
            <a:ext cx="4709652" cy="1127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awafuq Consultancy – New Dimension of Islamic Finance &amp; Halal">
            <a:extLst>
              <a:ext uri="{FF2B5EF4-FFF2-40B4-BE49-F238E27FC236}">
                <a16:creationId xmlns:a16="http://schemas.microsoft.com/office/drawing/2014/main" id="{3B28F87D-2382-EF6D-A422-A4EF085DF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529" y="4661940"/>
            <a:ext cx="2108200" cy="1122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KHLASS for Islamic Finance Consultancy إخلاص لإستشارات المالية الإسلامية |  LinkedIn">
            <a:extLst>
              <a:ext uri="{FF2B5EF4-FFF2-40B4-BE49-F238E27FC236}">
                <a16:creationId xmlns:a16="http://schemas.microsoft.com/office/drawing/2014/main" id="{5AF98C27-11D4-2D8A-0728-E344A6E2D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4283" y="4466227"/>
            <a:ext cx="1579257" cy="157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FC7849-A697-E3D4-E5E4-6CA1F84E9D7D}"/>
              </a:ext>
            </a:extLst>
          </p:cNvPr>
          <p:cNvSpPr txBox="1"/>
          <p:nvPr/>
        </p:nvSpPr>
        <p:spPr>
          <a:xfrm>
            <a:off x="4030759" y="3659040"/>
            <a:ext cx="4109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</a:t>
            </a:r>
            <a:r>
              <a:rPr lang="en-UZ" dirty="0"/>
              <a:t>warded to </a:t>
            </a:r>
          </a:p>
        </p:txBody>
      </p:sp>
    </p:spTree>
    <p:extLst>
      <p:ext uri="{BB962C8B-B14F-4D97-AF65-F5344CB8AC3E}">
        <p14:creationId xmlns:p14="http://schemas.microsoft.com/office/powerpoint/2010/main" val="114085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81DD077-8077-0859-1491-BE7B87819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Al Muamalat Consulting. All rights reserved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9B16E5-86FD-AFD6-B229-4D2941476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A093E-ABCA-4A31-9E33-F4A1465C7043}" type="slidenum">
              <a:rPr lang="ru-RU" smtClean="0"/>
              <a:pPr/>
              <a:t>5</a:t>
            </a:fld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AF389B1-5721-F57D-83AC-30D9BD39E997}"/>
              </a:ext>
            </a:extLst>
          </p:cNvPr>
          <p:cNvCxnSpPr/>
          <p:nvPr/>
        </p:nvCxnSpPr>
        <p:spPr>
          <a:xfrm>
            <a:off x="2615953" y="4181383"/>
            <a:ext cx="6960093" cy="0"/>
          </a:xfrm>
          <a:prstGeom prst="straightConnector1">
            <a:avLst/>
          </a:prstGeom>
          <a:ln w="1270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B986828-BAFD-5340-D388-F78A35715D4A}"/>
              </a:ext>
            </a:extLst>
          </p:cNvPr>
          <p:cNvSpPr txBox="1"/>
          <p:nvPr/>
        </p:nvSpPr>
        <p:spPr>
          <a:xfrm>
            <a:off x="985421" y="798990"/>
            <a:ext cx="104046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Axis of autonomy and Regulatory setting on Shariah Governance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8FBCC7-0CF5-4AAA-7ABA-0AAD8908CD52}"/>
              </a:ext>
            </a:extLst>
          </p:cNvPr>
          <p:cNvSpPr txBox="1"/>
          <p:nvPr/>
        </p:nvSpPr>
        <p:spPr>
          <a:xfrm>
            <a:off x="816746" y="3473389"/>
            <a:ext cx="2494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Market &amp; Infra led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07E121-F45A-A554-6315-F79CD110AD9F}"/>
              </a:ext>
            </a:extLst>
          </p:cNvPr>
          <p:cNvSpPr txBox="1"/>
          <p:nvPr/>
        </p:nvSpPr>
        <p:spPr>
          <a:xfrm>
            <a:off x="8801137" y="3473389"/>
            <a:ext cx="1549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Entity led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83000B-9506-EDC5-B178-4B9681C12048}"/>
              </a:ext>
            </a:extLst>
          </p:cNvPr>
          <p:cNvSpPr txBox="1"/>
          <p:nvPr/>
        </p:nvSpPr>
        <p:spPr>
          <a:xfrm>
            <a:off x="905435" y="1873624"/>
            <a:ext cx="10300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Regulators’ dilemma – Speed of launch vs comprehensive work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322E37-94B6-CF9C-1F9D-8AA4AE38F136}"/>
              </a:ext>
            </a:extLst>
          </p:cNvPr>
          <p:cNvSpPr txBox="1"/>
          <p:nvPr/>
        </p:nvSpPr>
        <p:spPr>
          <a:xfrm>
            <a:off x="7258668" y="4582324"/>
            <a:ext cx="36874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Faster to launch but reliance on individual entities to ensure Shariah Governance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9767C2-9BA3-1D32-5D40-078CBE2C5BA8}"/>
              </a:ext>
            </a:extLst>
          </p:cNvPr>
          <p:cNvSpPr txBox="1"/>
          <p:nvPr/>
        </p:nvSpPr>
        <p:spPr>
          <a:xfrm>
            <a:off x="816746" y="4582323"/>
            <a:ext cx="35688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Takes time to launch but Shariah Governance is less frictional and on-rails. </a:t>
            </a:r>
          </a:p>
        </p:txBody>
      </p:sp>
    </p:spTree>
    <p:extLst>
      <p:ext uri="{BB962C8B-B14F-4D97-AF65-F5344CB8AC3E}">
        <p14:creationId xmlns:p14="http://schemas.microsoft.com/office/powerpoint/2010/main" val="478003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72FCE-48E6-7A3E-658C-4D9D9B7AC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CA68917-03BD-DD85-A599-3198F1D49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Al Muamalat Consulting. All rights reserved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E7EFC4-A2F6-F10C-DE28-0AAE5F0F4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A093E-ABCA-4A31-9E33-F4A1465C7043}" type="slidenum">
              <a:rPr lang="ru-RU" smtClean="0"/>
              <a:pPr/>
              <a:t>6</a:t>
            </a:fld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E3DC2A-01F4-482F-2460-A87B79351E62}"/>
              </a:ext>
            </a:extLst>
          </p:cNvPr>
          <p:cNvSpPr txBox="1"/>
          <p:nvPr/>
        </p:nvSpPr>
        <p:spPr>
          <a:xfrm>
            <a:off x="985003" y="1273777"/>
            <a:ext cx="10221992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Z" sz="2000" b="1" dirty="0"/>
              <a:t>LAW OF THE REPUBLIC OF UZBEKISTAN On Banks and Banking Activities </a:t>
            </a:r>
            <a:br>
              <a:rPr lang="en-UZ" sz="2000" b="1" dirty="0"/>
            </a:br>
            <a:r>
              <a:rPr lang="en-UZ" sz="2000" dirty="0"/>
              <a:t>(new edition) as per amendments made via 1126 on 27 March 2026</a:t>
            </a:r>
          </a:p>
          <a:p>
            <a:pPr algn="just"/>
            <a:endParaRPr lang="en-UZ" sz="2000" dirty="0"/>
          </a:p>
          <a:p>
            <a:pPr algn="just"/>
            <a:r>
              <a:rPr lang="en-UZ" sz="2000" dirty="0"/>
              <a:t>Article No 74.</a:t>
            </a:r>
          </a:p>
          <a:p>
            <a:pPr algn="just"/>
            <a:endParaRPr lang="en-UZ" sz="2000" dirty="0"/>
          </a:p>
          <a:p>
            <a:pPr algn="just"/>
            <a:r>
              <a:rPr lang="en-US" sz="2000" dirty="0"/>
              <a:t>..Banks licensed to conduct Islamic banking activities </a:t>
            </a:r>
            <a:r>
              <a:rPr lang="en-US" sz="2000" b="1" dirty="0"/>
              <a:t>must undergo an external Islamic finance audit </a:t>
            </a:r>
            <a:r>
              <a:rPr lang="en-US" sz="2000" dirty="0"/>
              <a:t>at least once a year to ensure their compliance with Islamic finance standards.</a:t>
            </a:r>
          </a:p>
          <a:p>
            <a:pPr algn="just"/>
            <a:r>
              <a:rPr lang="en-UZ" sz="2000" dirty="0"/>
              <a:t>…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The Central Bank </a:t>
            </a:r>
            <a:r>
              <a:rPr lang="en-US" sz="2000" b="1" dirty="0"/>
              <a:t>will not accept </a:t>
            </a:r>
            <a:r>
              <a:rPr lang="en-US" sz="2000" dirty="0"/>
              <a:t>or publish the annual financial statements of a bank, as well as the consolidated annual financial statements of a group of banks, without an audit report.</a:t>
            </a:r>
            <a:endParaRPr lang="en-UZ" sz="2000" dirty="0"/>
          </a:p>
        </p:txBody>
      </p:sp>
      <p:pic>
        <p:nvPicPr>
          <p:cNvPr id="6" name="Picture 5" descr="A logo with green and orange letters&#10;&#10;AI-generated content may be incorrect.">
            <a:extLst>
              <a:ext uri="{FF2B5EF4-FFF2-40B4-BE49-F238E27FC236}">
                <a16:creationId xmlns:a16="http://schemas.microsoft.com/office/drawing/2014/main" id="{B87CDAA0-F823-7A5B-B326-B497077957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2614" y="456791"/>
            <a:ext cx="1344971" cy="73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472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C6E6282-8A26-7130-1D0B-A7F0B18AF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Al Muamalat Consulting. All rights reserved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98502A-4112-6646-889D-A25BD186F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A093E-ABCA-4A31-9E33-F4A1465C7043}" type="slidenum">
              <a:rPr lang="ru-RU" smtClean="0"/>
              <a:pPr/>
              <a:t>7</a:t>
            </a:fld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8154BD-A94C-069A-60F8-22BC20795D08}"/>
              </a:ext>
            </a:extLst>
          </p:cNvPr>
          <p:cNvSpPr txBox="1"/>
          <p:nvPr/>
        </p:nvSpPr>
        <p:spPr>
          <a:xfrm>
            <a:off x="826807" y="2796207"/>
            <a:ext cx="6692579" cy="2534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dirty="0"/>
              <a:t>Nascent talent pool of truly experienced professionals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dirty="0"/>
              <a:t>Compliance &amp; Internal Audit can NOT be outsourced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dirty="0"/>
              <a:t>Shariah Audit is the last line of defense to ensure robust Shariah Governance</a:t>
            </a:r>
            <a:endParaRPr lang="en-UZ" dirty="0"/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UZ" dirty="0"/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UZ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A9CAB9-98E9-F4AB-8F8A-446DB3AB14B2}"/>
              </a:ext>
            </a:extLst>
          </p:cNvPr>
          <p:cNvSpPr txBox="1"/>
          <p:nvPr/>
        </p:nvSpPr>
        <p:spPr>
          <a:xfrm>
            <a:off x="826807" y="865413"/>
            <a:ext cx="754489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Z" sz="2800" b="1" dirty="0">
                <a:solidFill>
                  <a:srgbClr val="164A23"/>
                </a:solidFill>
                <a:ea typeface="+mj-ea"/>
                <a:cs typeface="+mj-cs"/>
              </a:rPr>
              <a:t>Shariah Audit</a:t>
            </a:r>
            <a:r>
              <a:rPr lang="en-US" sz="2800" b="1" dirty="0">
                <a:solidFill>
                  <a:srgbClr val="164A23"/>
                </a:solidFill>
                <a:ea typeface="+mj-ea"/>
                <a:cs typeface="+mj-cs"/>
              </a:rPr>
              <a:t> gains more importance in Entity led Shariah Governance</a:t>
            </a:r>
            <a:endParaRPr lang="en-UZ" sz="2800" b="1" dirty="0">
              <a:solidFill>
                <a:srgbClr val="164A23"/>
              </a:solidFill>
              <a:ea typeface="+mj-ea"/>
              <a:cs typeface="+mj-cs"/>
            </a:endParaRPr>
          </a:p>
        </p:txBody>
      </p:sp>
      <p:pic>
        <p:nvPicPr>
          <p:cNvPr id="5" name="Picture 4" descr="A logo with green and orange letters&#10;&#10;AI-generated content may be incorrect.">
            <a:extLst>
              <a:ext uri="{FF2B5EF4-FFF2-40B4-BE49-F238E27FC236}">
                <a16:creationId xmlns:a16="http://schemas.microsoft.com/office/drawing/2014/main" id="{BE8BDD83-CF04-F368-BFAE-DDA8461C5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2614" y="456791"/>
            <a:ext cx="1344971" cy="730868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D53DE50D-B00C-CECE-6C33-9EFF980638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4710944"/>
              </p:ext>
            </p:extLst>
          </p:nvPr>
        </p:nvGraphicFramePr>
        <p:xfrm>
          <a:off x="5969559" y="1564412"/>
          <a:ext cx="6552707" cy="4176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88570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81DD077-8077-0859-1491-BE7B87819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Al Muamalat Consulting. All rights reserved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9B16E5-86FD-AFD6-B229-4D2941476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A093E-ABCA-4A31-9E33-F4A1465C7043}" type="slidenum">
              <a:rPr lang="ru-RU" smtClean="0"/>
              <a:pPr/>
              <a:t>8</a:t>
            </a:fld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986828-BAFD-5340-D388-F78A35715D4A}"/>
              </a:ext>
            </a:extLst>
          </p:cNvPr>
          <p:cNvSpPr txBox="1"/>
          <p:nvPr/>
        </p:nvSpPr>
        <p:spPr>
          <a:xfrm>
            <a:off x="985421" y="798990"/>
            <a:ext cx="104046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Actual Case in Point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E07181B-5F1F-AC5B-FA6C-33FA124354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26894"/>
              </p:ext>
            </p:extLst>
          </p:nvPr>
        </p:nvGraphicFramePr>
        <p:xfrm>
          <a:off x="1438240" y="1685618"/>
          <a:ext cx="9792012" cy="2725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08185955-E2A8-6DDD-1059-3B4CB40854F4}"/>
              </a:ext>
            </a:extLst>
          </p:cNvPr>
          <p:cNvSpPr txBox="1"/>
          <p:nvPr/>
        </p:nvSpPr>
        <p:spPr>
          <a:xfrm>
            <a:off x="1571348" y="4714043"/>
            <a:ext cx="9019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to ensure Shariah Governance and broader market integrity?</a:t>
            </a:r>
          </a:p>
        </p:txBody>
      </p:sp>
      <p:pic>
        <p:nvPicPr>
          <p:cNvPr id="14" name="Picture 13" descr="A logo with green and orange letters&#10;&#10;AI-generated content may be incorrect.">
            <a:extLst>
              <a:ext uri="{FF2B5EF4-FFF2-40B4-BE49-F238E27FC236}">
                <a16:creationId xmlns:a16="http://schemas.microsoft.com/office/drawing/2014/main" id="{8D0D45B2-3DB4-ADFF-407C-5DE4C235C7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2614" y="456791"/>
            <a:ext cx="1344971" cy="73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950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81DD077-8077-0859-1491-BE7B87819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2026 Al Muamalat Consulting. All rights reserved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9B16E5-86FD-AFD6-B229-4D2941476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A093E-ABCA-4A31-9E33-F4A1465C7043}" type="slidenum">
              <a:rPr lang="ru-RU" smtClean="0"/>
              <a:pPr/>
              <a:t>9</a:t>
            </a:fld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986828-BAFD-5340-D388-F78A35715D4A}"/>
              </a:ext>
            </a:extLst>
          </p:cNvPr>
          <p:cNvSpPr txBox="1"/>
          <p:nvPr/>
        </p:nvSpPr>
        <p:spPr>
          <a:xfrm>
            <a:off x="985421" y="798990"/>
            <a:ext cx="104046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Proposed Solutions: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185955-E2A8-6DDD-1059-3B4CB40854F4}"/>
              </a:ext>
            </a:extLst>
          </p:cNvPr>
          <p:cNvSpPr txBox="1"/>
          <p:nvPr/>
        </p:nvSpPr>
        <p:spPr>
          <a:xfrm>
            <a:off x="985421" y="1774625"/>
            <a:ext cx="9019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To create robust </a:t>
            </a:r>
            <a:r>
              <a:rPr lang="en-US" b="1" dirty="0"/>
              <a:t>Shariah Audit practice </a:t>
            </a:r>
            <a:r>
              <a:rPr lang="en-US" dirty="0"/>
              <a:t>to ensure faster time to launch – Done</a:t>
            </a:r>
          </a:p>
          <a:p>
            <a:pPr marL="342900" indent="-342900">
              <a:buAutoNum type="arabicPeriod"/>
            </a:pPr>
            <a:r>
              <a:rPr lang="en-US" dirty="0"/>
              <a:t>To establish compulsory </a:t>
            </a:r>
            <a:r>
              <a:rPr lang="en-US" b="1" dirty="0"/>
              <a:t>Product Approval Process </a:t>
            </a:r>
            <a:r>
              <a:rPr lang="en-US" dirty="0"/>
              <a:t>by a regulator CBU / NAPP</a:t>
            </a:r>
          </a:p>
        </p:txBody>
      </p:sp>
      <p:pic>
        <p:nvPicPr>
          <p:cNvPr id="6" name="Picture 5" descr="A logo with green and orange letters&#10;&#10;AI-generated content may be incorrect.">
            <a:extLst>
              <a:ext uri="{FF2B5EF4-FFF2-40B4-BE49-F238E27FC236}">
                <a16:creationId xmlns:a16="http://schemas.microsoft.com/office/drawing/2014/main" id="{3E5422E5-A73A-C4D4-9C0F-147781771A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2614" y="456791"/>
            <a:ext cx="1344971" cy="73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942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05548-E7E3-8421-B83C-D1716CE46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6A368-B0AB-A6C7-9BF2-50F6EDABC0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9863" y="2198767"/>
            <a:ext cx="5229571" cy="481984"/>
          </a:xfrm>
        </p:spPr>
        <p:txBody>
          <a:bodyPr anchor="t"/>
          <a:lstStyle/>
          <a:p>
            <a:r>
              <a:rPr lang="en-US" sz="5400" b="1" dirty="0">
                <a:solidFill>
                  <a:srgbClr val="164A23"/>
                </a:solidFill>
              </a:rPr>
              <a:t>Thank You!</a:t>
            </a:r>
            <a:endParaRPr lang="en-US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C9BB08-F77F-9FE1-2D29-9C4C75CE46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9193" y="3769473"/>
            <a:ext cx="4727243" cy="1824992"/>
          </a:xfrm>
        </p:spPr>
        <p:txBody>
          <a:bodyPr>
            <a:normAutofit/>
          </a:bodyPr>
          <a:lstStyle/>
          <a:p>
            <a:pPr algn="r"/>
            <a:r>
              <a:rPr lang="en-US" sz="2000" dirty="0" err="1">
                <a:solidFill>
                  <a:schemeClr val="bg1"/>
                </a:solidFill>
              </a:rPr>
              <a:t>www.al-muamalat.uz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60C135-EFDE-7437-2D16-C532DDFBC5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302685" y="0"/>
            <a:ext cx="2889315" cy="2889315"/>
          </a:xfrm>
          <a:prstGeom prst="ellipse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A31CE0-AF57-F74C-DB52-D5329C9AC3B3}"/>
              </a:ext>
            </a:extLst>
          </p:cNvPr>
          <p:cNvSpPr txBox="1"/>
          <p:nvPr/>
        </p:nvSpPr>
        <p:spPr>
          <a:xfrm>
            <a:off x="979863" y="3223143"/>
            <a:ext cx="579347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en-US" sz="1400" b="1" dirty="0"/>
              <a:t>Disclaimer:</a:t>
            </a:r>
          </a:p>
          <a:p>
            <a:pPr marL="0" indent="0" algn="just">
              <a:buNone/>
            </a:pPr>
            <a:endParaRPr lang="ru-RU" sz="1400" dirty="0"/>
          </a:p>
          <a:p>
            <a:pPr marL="0" indent="0" algn="just">
              <a:buNone/>
            </a:pPr>
            <a:r>
              <a:rPr lang="en-US" sz="1400" dirty="0"/>
              <a:t>All content in this material is intended for </a:t>
            </a:r>
            <a:r>
              <a:rPr lang="en-US" sz="1400" b="1" dirty="0"/>
              <a:t>GENERAL INFORMATION PURPOSES ONLY </a:t>
            </a:r>
            <a:r>
              <a:rPr lang="en-US" sz="1400" dirty="0"/>
              <a:t>and does </a:t>
            </a:r>
            <a:r>
              <a:rPr lang="en-US" sz="1400" b="1" dirty="0"/>
              <a:t>NOT constitute a religious information, fatwa or a legal opinion. </a:t>
            </a:r>
            <a:endParaRPr lang="ru-RU" sz="1400" b="1" dirty="0"/>
          </a:p>
          <a:p>
            <a:pPr marL="0" indent="0" algn="just">
              <a:buNone/>
            </a:pPr>
            <a:endParaRPr lang="ru-RU" sz="1400" b="1" dirty="0"/>
          </a:p>
          <a:p>
            <a:pPr marL="0" indent="0" algn="just">
              <a:buNone/>
            </a:pPr>
            <a:r>
              <a:rPr lang="en-US" sz="1400" dirty="0"/>
              <a:t>Any distribution, reproduction, or commercial use without the author's permission is Islamically prohibited and legally prosecutable. The ideas presented herein are the intellectual property of the author.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285637887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Корпоративный стиль 2">
      <a:dk1>
        <a:srgbClr val="132019"/>
      </a:dk1>
      <a:lt1>
        <a:srgbClr val="FFFFFF"/>
      </a:lt1>
      <a:dk2>
        <a:srgbClr val="164A23"/>
      </a:dk2>
      <a:lt2>
        <a:srgbClr val="F7F8F6"/>
      </a:lt2>
      <a:accent1>
        <a:srgbClr val="164A23"/>
      </a:accent1>
      <a:accent2>
        <a:srgbClr val="FF6600"/>
      </a:accent2>
      <a:accent3>
        <a:srgbClr val="2E5A3D"/>
      </a:accent3>
      <a:accent4>
        <a:srgbClr val="8A948F"/>
      </a:accent4>
      <a:accent5>
        <a:srgbClr val="D6DBD8"/>
      </a:accent5>
      <a:accent6>
        <a:srgbClr val="ECEEEB"/>
      </a:accent6>
      <a:hlink>
        <a:srgbClr val="164A23"/>
      </a:hlink>
      <a:folHlink>
        <a:srgbClr val="2E5A3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6279</TotalTime>
  <Words>483</Words>
  <Application>Microsoft Office PowerPoint</Application>
  <PresentationFormat>Widescreen</PresentationFormat>
  <Paragraphs>68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Corbel</vt:lpstr>
      <vt:lpstr>Basis</vt:lpstr>
      <vt:lpstr>PowerPoint Presentation</vt:lpstr>
      <vt:lpstr>Key message: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Islom Moliyasiga Kirish:  Tamoyillar, Amaliyot va Imkoniyatlar</dc:title>
  <dc:creator>Bakhtiyorjon Fayzullaev</dc:creator>
  <cp:lastModifiedBy>Muso Ali</cp:lastModifiedBy>
  <cp:revision>26</cp:revision>
  <dcterms:created xsi:type="dcterms:W3CDTF">2025-12-19T11:19:25Z</dcterms:created>
  <dcterms:modified xsi:type="dcterms:W3CDTF">2026-07-09T01:42:38Z</dcterms:modified>
</cp:coreProperties>
</file>